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7" r:id="rId3"/>
    <p:sldId id="258" r:id="rId4"/>
    <p:sldId id="257" r:id="rId5"/>
    <p:sldId id="268" r:id="rId6"/>
    <p:sldId id="260" r:id="rId7"/>
    <p:sldId id="265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1E48"/>
    <a:srgbClr val="41B8ED"/>
    <a:srgbClr val="00CC44"/>
    <a:srgbClr val="76CCF2"/>
    <a:srgbClr val="26AD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011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7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2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5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7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0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69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231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6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8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81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July 6,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2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A45BB-D29F-4714-8441-218292EB4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988" b="15642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3E790-F809-4A1E-92FF-8D736BA6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"/>
            <a:ext cx="12192001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A474C-1124-4AD3-AB64-0B3D52156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428750"/>
            <a:ext cx="7535861" cy="1540974"/>
          </a:xfrm>
        </p:spPr>
        <p:txBody>
          <a:bodyPr anchor="b">
            <a:normAutofit fontScale="90000"/>
          </a:bodyPr>
          <a:lstStyle/>
          <a:p>
            <a:r>
              <a:rPr lang="en-CA" sz="5400" dirty="0"/>
              <a:t>Spectral Analysis of the SPIDER region using ROHSA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808DF-AA88-48EC-A0FB-2B8D447BA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706322"/>
            <a:ext cx="4573587" cy="252381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tx1">
                    <a:alpha val="60000"/>
                  </a:schemeClr>
                </a:solidFill>
              </a:rPr>
              <a:t>Mukesh Taank (mtaank)</a:t>
            </a:r>
          </a:p>
          <a:p>
            <a:r>
              <a:rPr lang="en-CA" sz="2800" dirty="0">
                <a:solidFill>
                  <a:schemeClr val="tx1">
                    <a:alpha val="60000"/>
                  </a:schemeClr>
                </a:solidFill>
              </a:rPr>
              <a:t>Supervisors: Peter G. Martin and Antoine Marchal</a:t>
            </a:r>
          </a:p>
          <a:p>
            <a:r>
              <a:rPr lang="en-CA" dirty="0">
                <a:solidFill>
                  <a:schemeClr val="tx1">
                    <a:alpha val="60000"/>
                  </a:schemeClr>
                </a:solidFill>
              </a:rPr>
              <a:t>July 9, 2020</a:t>
            </a:r>
            <a:endParaRPr lang="en-CA" sz="28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349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3A68-D60D-4736-8598-34AE5913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Looking along a single line of 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72C3-FE87-4C50-99BE-E8165BBFD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1942" y="1921594"/>
            <a:ext cx="3823465" cy="4240666"/>
          </a:xfrm>
        </p:spPr>
        <p:txBody>
          <a:bodyPr>
            <a:normAutofit/>
          </a:bodyPr>
          <a:lstStyle/>
          <a:p>
            <a:r>
              <a:rPr lang="en-CA" sz="2200" dirty="0"/>
              <a:t>Along one line of sight, we can extract a single spectrum to represent the emission.</a:t>
            </a:r>
          </a:p>
          <a:p>
            <a:r>
              <a:rPr lang="en-CA" sz="2200" dirty="0"/>
              <a:t>In this spectrum (left), there are interesting features at around 0 km/s and -50 km/s. These can be modeled using Gaussians.</a:t>
            </a:r>
          </a:p>
          <a:p>
            <a:r>
              <a:rPr lang="en-CA" sz="2200" dirty="0"/>
              <a:t>We observe both warm and cold gases from these spectra.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DD8A2-CD11-40D9-857B-8AF67C6A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93" y="1986075"/>
            <a:ext cx="7646932" cy="42406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B6187C-7DEA-42C6-BBC0-42F981625A51}"/>
              </a:ext>
            </a:extLst>
          </p:cNvPr>
          <p:cNvSpPr/>
          <p:nvPr/>
        </p:nvSpPr>
        <p:spPr>
          <a:xfrm>
            <a:off x="803581" y="6175634"/>
            <a:ext cx="6592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Spectrum along one line of sight on the Spider from the data cube.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5B27-038D-493A-8BB7-ABEB1928DE03}"/>
              </a:ext>
            </a:extLst>
          </p:cNvPr>
          <p:cNvSpPr txBox="1"/>
          <p:nvPr/>
        </p:nvSpPr>
        <p:spPr>
          <a:xfrm>
            <a:off x="1230748" y="2104466"/>
            <a:ext cx="365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</a:rPr>
              <a:t>Narrow features indicate cold gas</a:t>
            </a:r>
          </a:p>
          <a:p>
            <a:endParaRPr lang="en-CA" sz="800" dirty="0">
              <a:solidFill>
                <a:schemeClr val="bg1"/>
              </a:solidFill>
            </a:endParaRPr>
          </a:p>
          <a:p>
            <a:r>
              <a:rPr lang="en-CA" sz="1600" dirty="0">
                <a:solidFill>
                  <a:schemeClr val="bg1"/>
                </a:solidFill>
              </a:rPr>
              <a:t>Broader features indicate warm gas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D7A07-0AC7-4980-A289-04C35E5305DA}"/>
              </a:ext>
            </a:extLst>
          </p:cNvPr>
          <p:cNvCxnSpPr>
            <a:cxnSpLocks/>
          </p:cNvCxnSpPr>
          <p:nvPr/>
        </p:nvCxnSpPr>
        <p:spPr>
          <a:xfrm flipH="1">
            <a:off x="5969465" y="3247919"/>
            <a:ext cx="834887" cy="59634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A6C4A8-5DDE-471E-9B87-050EA1B014EB}"/>
              </a:ext>
            </a:extLst>
          </p:cNvPr>
          <p:cNvCxnSpPr>
            <a:cxnSpLocks/>
          </p:cNvCxnSpPr>
          <p:nvPr/>
        </p:nvCxnSpPr>
        <p:spPr>
          <a:xfrm flipH="1">
            <a:off x="5774635" y="4598399"/>
            <a:ext cx="1029717" cy="76067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7293550-181B-458F-BE88-D97CD70933CB}"/>
              </a:ext>
            </a:extLst>
          </p:cNvPr>
          <p:cNvSpPr/>
          <p:nvPr/>
        </p:nvSpPr>
        <p:spPr>
          <a:xfrm>
            <a:off x="6862480" y="3135063"/>
            <a:ext cx="249437" cy="225712"/>
          </a:xfrm>
          <a:prstGeom prst="rect">
            <a:avLst/>
          </a:prstGeom>
          <a:solidFill>
            <a:srgbClr val="41B8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4EAA94-A704-4EB5-BB33-E84386241EDF}"/>
              </a:ext>
            </a:extLst>
          </p:cNvPr>
          <p:cNvSpPr/>
          <p:nvPr/>
        </p:nvSpPr>
        <p:spPr>
          <a:xfrm>
            <a:off x="6862480" y="4446510"/>
            <a:ext cx="249437" cy="225712"/>
          </a:xfrm>
          <a:prstGeom prst="rect">
            <a:avLst/>
          </a:prstGeom>
          <a:solidFill>
            <a:srgbClr val="FA1E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79EAFA-B32C-4933-96B4-630723942694}"/>
              </a:ext>
            </a:extLst>
          </p:cNvPr>
          <p:cNvSpPr txBox="1"/>
          <p:nvPr/>
        </p:nvSpPr>
        <p:spPr>
          <a:xfrm>
            <a:off x="276593" y="1626291"/>
            <a:ext cx="764693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ysClr val="windowText" lastClr="000000"/>
                </a:solidFill>
              </a:rPr>
              <a:t>Observation along the 21 cm line for one line of sight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6B6CFF-1EE5-4112-9094-1187C4069B42}"/>
              </a:ext>
            </a:extLst>
          </p:cNvPr>
          <p:cNvSpPr/>
          <p:nvPr/>
        </p:nvSpPr>
        <p:spPr>
          <a:xfrm>
            <a:off x="981311" y="2166764"/>
            <a:ext cx="249437" cy="225712"/>
          </a:xfrm>
          <a:prstGeom prst="rect">
            <a:avLst/>
          </a:prstGeom>
          <a:solidFill>
            <a:srgbClr val="41B8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6647C0-5007-4808-8CCD-E7AD3A31D476}"/>
              </a:ext>
            </a:extLst>
          </p:cNvPr>
          <p:cNvSpPr/>
          <p:nvPr/>
        </p:nvSpPr>
        <p:spPr>
          <a:xfrm>
            <a:off x="981310" y="2513779"/>
            <a:ext cx="249437" cy="225712"/>
          </a:xfrm>
          <a:prstGeom prst="rect">
            <a:avLst/>
          </a:prstGeom>
          <a:solidFill>
            <a:srgbClr val="FA1E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450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9FB5-5241-41C0-91B1-B186C5EC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2600"/>
            <a:ext cx="11091600" cy="1332000"/>
          </a:xfrm>
        </p:spPr>
        <p:txBody>
          <a:bodyPr/>
          <a:lstStyle/>
          <a:p>
            <a:r>
              <a:rPr lang="en-CA" dirty="0"/>
              <a:t>Visualizing the Data Cube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88129-6670-496F-93BE-CD3BC1B2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26471"/>
            <a:ext cx="5371677" cy="4117129"/>
          </a:xfrm>
        </p:spPr>
        <p:txBody>
          <a:bodyPr>
            <a:normAutofit lnSpcReduction="10000"/>
          </a:bodyPr>
          <a:lstStyle/>
          <a:p>
            <a:r>
              <a:rPr lang="en-CA" dirty="0"/>
              <a:t>I am using the HI spectral data from the Green Bank Telescope (GHIGLS).</a:t>
            </a:r>
          </a:p>
          <a:p>
            <a:r>
              <a:rPr lang="en-CA" dirty="0"/>
              <a:t>The data are stored in a PPV data cube (Position-Position-Velocity).</a:t>
            </a:r>
          </a:p>
          <a:p>
            <a:r>
              <a:rPr lang="en-CA" dirty="0"/>
              <a:t>The features seen are interstellar structures of Hydrogen (HI).</a:t>
            </a:r>
          </a:p>
          <a:p>
            <a:r>
              <a:rPr lang="en-CA" dirty="0"/>
              <a:t>The video shows the brightness temperature [K] over each velocity channel.</a:t>
            </a:r>
          </a:p>
        </p:txBody>
      </p:sp>
      <p:pic>
        <p:nvPicPr>
          <p:cNvPr id="9" name="GHIGLS_SPIDER">
            <a:hlinkClick r:id="" action="ppaction://media"/>
            <a:extLst>
              <a:ext uri="{FF2B5EF4-FFF2-40B4-BE49-F238E27FC236}">
                <a16:creationId xmlns:a16="http://schemas.microsoft.com/office/drawing/2014/main" id="{50D0EFCA-BD72-441E-8013-38424B0C72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5001" y="1376018"/>
            <a:ext cx="5606626" cy="5029199"/>
          </a:xfrm>
          <a:prstGeom prst="rect">
            <a:avLst/>
          </a:prstGeom>
        </p:spPr>
      </p:pic>
      <p:sp>
        <p:nvSpPr>
          <p:cNvPr id="4" name="Smiley Face 3">
            <a:extLst>
              <a:ext uri="{FF2B5EF4-FFF2-40B4-BE49-F238E27FC236}">
                <a16:creationId xmlns:a16="http://schemas.microsoft.com/office/drawing/2014/main" id="{B05BF2E5-8C33-427B-9F15-D577CEBEDC61}"/>
              </a:ext>
            </a:extLst>
          </p:cNvPr>
          <p:cNvSpPr/>
          <p:nvPr/>
        </p:nvSpPr>
        <p:spPr>
          <a:xfrm flipH="1">
            <a:off x="7722267" y="3405718"/>
            <a:ext cx="103049" cy="104986"/>
          </a:xfrm>
          <a:prstGeom prst="smileyFace">
            <a:avLst/>
          </a:prstGeom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015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7879-4033-4783-8ABE-E2DE21AD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ROHSA (</a:t>
            </a:r>
            <a:r>
              <a:rPr lang="en-US" dirty="0"/>
              <a:t>Regularized Optimization for Hyper-Spectral Analysis)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1FAAF-0AE3-4A4A-96F3-1D1B7ABEA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2189952"/>
            <a:ext cx="4770781" cy="3979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are analyzing Doppler shifts and broadening, looking at the Gaussian features in the data with ROHSA.</a:t>
            </a:r>
          </a:p>
          <a:p>
            <a:r>
              <a:rPr lang="en-US" dirty="0"/>
              <a:t>ROHSA is a code for decomposing the data seen in the movie, with Gaussian functions.</a:t>
            </a:r>
          </a:p>
          <a:p>
            <a:r>
              <a:rPr lang="en-US" dirty="0"/>
              <a:t>ROHSA uses hyper parameters which control the smoothness of the solution.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5A2B41-FB09-49DD-8721-A9CAD2A30DE8}"/>
              </a:ext>
            </a:extLst>
          </p:cNvPr>
          <p:cNvSpPr/>
          <p:nvPr/>
        </p:nvSpPr>
        <p:spPr>
          <a:xfrm>
            <a:off x="7261868" y="6756549"/>
            <a:ext cx="4930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https://www.youtube.com/watch?v=wzhnF66ZomE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B7F9D-D466-4700-8E80-2BA6FF404967}"/>
              </a:ext>
            </a:extLst>
          </p:cNvPr>
          <p:cNvSpPr txBox="1"/>
          <p:nvPr/>
        </p:nvSpPr>
        <p:spPr>
          <a:xfrm>
            <a:off x="5219700" y="5985559"/>
            <a:ext cx="6828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Spectrum of the bright pixel on the Spider with ROHSA’s multi - Gaussian decomposition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9996C1-321A-4DF2-92E9-866FB9355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034695"/>
            <a:ext cx="6828448" cy="38262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3853D31-DA0C-4C4B-8617-20BFD2336538}"/>
              </a:ext>
            </a:extLst>
          </p:cNvPr>
          <p:cNvSpPr txBox="1"/>
          <p:nvPr/>
        </p:nvSpPr>
        <p:spPr>
          <a:xfrm>
            <a:off x="11302999" y="2125451"/>
            <a:ext cx="670339" cy="77099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54FA5-2DBA-43BB-99DF-8D19245D614A}"/>
              </a:ext>
            </a:extLst>
          </p:cNvPr>
          <p:cNvSpPr txBox="1"/>
          <p:nvPr/>
        </p:nvSpPr>
        <p:spPr>
          <a:xfrm>
            <a:off x="11269133" y="2125451"/>
            <a:ext cx="704206" cy="82234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650" dirty="0">
                <a:solidFill>
                  <a:schemeClr val="bg1"/>
                </a:solidFill>
                <a:latin typeface="DejaVu Sans"/>
              </a:rPr>
              <a:t>         Data</a:t>
            </a:r>
          </a:p>
          <a:p>
            <a:pPr>
              <a:lnSpc>
                <a:spcPct val="150000"/>
              </a:lnSpc>
            </a:pPr>
            <a:r>
              <a:rPr lang="en-CA" sz="650" dirty="0">
                <a:solidFill>
                  <a:schemeClr val="bg1"/>
                </a:solidFill>
                <a:latin typeface="DejaVu Sans"/>
              </a:rPr>
              <a:t>         Model    </a:t>
            </a:r>
          </a:p>
          <a:p>
            <a:pPr>
              <a:lnSpc>
                <a:spcPct val="150000"/>
              </a:lnSpc>
            </a:pPr>
            <a:r>
              <a:rPr lang="en-CA" sz="650" dirty="0">
                <a:solidFill>
                  <a:schemeClr val="bg1"/>
                </a:solidFill>
                <a:latin typeface="DejaVu Sans"/>
              </a:rPr>
              <a:t>         CNM</a:t>
            </a:r>
          </a:p>
          <a:p>
            <a:pPr>
              <a:lnSpc>
                <a:spcPct val="150000"/>
              </a:lnSpc>
            </a:pPr>
            <a:r>
              <a:rPr lang="en-CA" sz="650" dirty="0">
                <a:solidFill>
                  <a:schemeClr val="bg1"/>
                </a:solidFill>
                <a:latin typeface="DejaVu Sans"/>
              </a:rPr>
              <a:t>         UNM</a:t>
            </a:r>
          </a:p>
          <a:p>
            <a:pPr>
              <a:lnSpc>
                <a:spcPct val="150000"/>
              </a:lnSpc>
            </a:pPr>
            <a:r>
              <a:rPr lang="en-CA" sz="650" dirty="0">
                <a:solidFill>
                  <a:schemeClr val="bg1"/>
                </a:solidFill>
                <a:latin typeface="DejaVu Sans"/>
              </a:rPr>
              <a:t>         WNM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AB3181-14C7-4F56-95DD-F51879FEB3E1}"/>
              </a:ext>
            </a:extLst>
          </p:cNvPr>
          <p:cNvCxnSpPr/>
          <p:nvPr/>
        </p:nvCxnSpPr>
        <p:spPr>
          <a:xfrm>
            <a:off x="11332631" y="2256367"/>
            <a:ext cx="2053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74B12A-AB54-448F-B2E8-4F6E6A5FB547}"/>
              </a:ext>
            </a:extLst>
          </p:cNvPr>
          <p:cNvCxnSpPr/>
          <p:nvPr/>
        </p:nvCxnSpPr>
        <p:spPr>
          <a:xfrm>
            <a:off x="11332631" y="2404534"/>
            <a:ext cx="2053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0AE997-27D3-422F-AE9C-55FAE6605B97}"/>
              </a:ext>
            </a:extLst>
          </p:cNvPr>
          <p:cNvCxnSpPr/>
          <p:nvPr/>
        </p:nvCxnSpPr>
        <p:spPr>
          <a:xfrm>
            <a:off x="11341096" y="2554817"/>
            <a:ext cx="205316" cy="0"/>
          </a:xfrm>
          <a:prstGeom prst="line">
            <a:avLst/>
          </a:prstGeom>
          <a:ln w="19050">
            <a:solidFill>
              <a:srgbClr val="41B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2E4E8C-FF1C-4F77-A8F2-A1B071A3C032}"/>
              </a:ext>
            </a:extLst>
          </p:cNvPr>
          <p:cNvCxnSpPr/>
          <p:nvPr/>
        </p:nvCxnSpPr>
        <p:spPr>
          <a:xfrm>
            <a:off x="11341096" y="2705101"/>
            <a:ext cx="205316" cy="0"/>
          </a:xfrm>
          <a:prstGeom prst="line">
            <a:avLst/>
          </a:prstGeom>
          <a:ln w="19050">
            <a:solidFill>
              <a:srgbClr val="00CC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544EE1-1B2E-4E43-A067-06680AE1D9FF}"/>
              </a:ext>
            </a:extLst>
          </p:cNvPr>
          <p:cNvCxnSpPr/>
          <p:nvPr/>
        </p:nvCxnSpPr>
        <p:spPr>
          <a:xfrm>
            <a:off x="11341096" y="2846193"/>
            <a:ext cx="205316" cy="0"/>
          </a:xfrm>
          <a:prstGeom prst="line">
            <a:avLst/>
          </a:prstGeom>
          <a:ln w="19050">
            <a:solidFill>
              <a:srgbClr val="FA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42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94E4-6C7A-429C-8B74-A1462991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Generating a map of Column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12C9E-972C-45FA-9868-B87DE99109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538" y="1799310"/>
                <a:ext cx="5970533" cy="4691407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Column density is the sum of the brightness temperature over the velocity range: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𝐻𝐼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dirty="0">
                        <a:latin typeface="Cambria Math" panose="02040503050406030204" pitchFamily="18" charset="0"/>
                      </a:rPr>
                      <m:t>C</m:t>
                    </m:r>
                    <m:nary>
                      <m:nary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CA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CA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CA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[cm</a:t>
                </a:r>
                <a:r>
                  <a:rPr lang="en-CA" baseline="30000" dirty="0"/>
                  <a:t>-2</a:t>
                </a:r>
                <a:r>
                  <a:rPr lang="en-CA" dirty="0"/>
                  <a:t>]</a:t>
                </a:r>
              </a:p>
              <a:p>
                <a:r>
                  <a:rPr lang="en-CA" dirty="0"/>
                  <a:t>From these maps, we can more easily analyze the features that make up the Spider.</a:t>
                </a:r>
              </a:p>
              <a:p>
                <a:r>
                  <a:rPr lang="en-CA" dirty="0"/>
                  <a:t>An interesting feature is the little point source in the top left corner. </a:t>
                </a:r>
              </a:p>
              <a:p>
                <a:endParaRPr lang="en-CA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12C9E-972C-45FA-9868-B87DE99109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538" y="1799310"/>
                <a:ext cx="5970533" cy="4691407"/>
              </a:xfrm>
              <a:blipFill>
                <a:blip r:embed="rId2"/>
                <a:stretch>
                  <a:fillRect l="-2857" t="-1688" r="-398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C401DD-C726-40E3-ACF1-59D6A6161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2" t="2075" r="1472" b="11613"/>
          <a:stretch/>
        </p:blipFill>
        <p:spPr>
          <a:xfrm>
            <a:off x="6807405" y="2183254"/>
            <a:ext cx="4155222" cy="412547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64C15-900F-43DC-AF97-1D70A44B0049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484165" y="1799310"/>
            <a:ext cx="1606681" cy="85443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E4F70C-BA80-4E17-9675-82CFAC3081EA}"/>
              </a:ext>
            </a:extLst>
          </p:cNvPr>
          <p:cNvSpPr txBox="1"/>
          <p:nvPr/>
        </p:nvSpPr>
        <p:spPr>
          <a:xfrm>
            <a:off x="9618780" y="6737494"/>
            <a:ext cx="355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Column Density Map of the Spider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68A473-037D-4370-AFF6-2A5649D254C9}"/>
              </a:ext>
            </a:extLst>
          </p:cNvPr>
          <p:cNvSpPr txBox="1"/>
          <p:nvPr/>
        </p:nvSpPr>
        <p:spPr>
          <a:xfrm>
            <a:off x="9079162" y="1166820"/>
            <a:ext cx="3766931" cy="126498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tx1">
                    <a:lumMod val="75000"/>
                  </a:schemeClr>
                </a:solidFill>
              </a:rPr>
              <a:t>This is the spiral galaxy IC 2574, part of the M 81 group of galaxies.</a:t>
            </a:r>
          </a:p>
        </p:txBody>
      </p:sp>
    </p:spTree>
    <p:extLst>
      <p:ext uri="{BB962C8B-B14F-4D97-AF65-F5344CB8AC3E}">
        <p14:creationId xmlns:p14="http://schemas.microsoft.com/office/powerpoint/2010/main" val="98557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A55DE-DC41-49F1-95AA-B2B68854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Looking at the 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C7B6-6F5F-465A-AC7F-2C37C21D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4" y="1268413"/>
            <a:ext cx="11087100" cy="4321174"/>
          </a:xfrm>
        </p:spPr>
        <p:txBody>
          <a:bodyPr/>
          <a:lstStyle/>
          <a:p>
            <a:r>
              <a:rPr lang="en-CA" dirty="0"/>
              <a:t>From ROHSA’s decomposition, I am able to sort the Gaussians by their velocity dispersion, to identify cold and warm regions, which gives a 3-phase model of the Spider.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3731-961D-4039-B623-CC0C078BBA80}"/>
              </a:ext>
            </a:extLst>
          </p:cNvPr>
          <p:cNvSpPr txBox="1"/>
          <p:nvPr/>
        </p:nvSpPr>
        <p:spPr>
          <a:xfrm>
            <a:off x="1854268" y="6313246"/>
            <a:ext cx="848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Column Density Maps of the 3-phase models of the Spider (cold, unstable and warm)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0BA70A-E395-4662-ABD0-C4C877D9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7" y="2974266"/>
            <a:ext cx="11060646" cy="3334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62349F-C7F8-4F6E-AA96-65E89FA4AE68}"/>
              </a:ext>
            </a:extLst>
          </p:cNvPr>
          <p:cNvSpPr txBox="1"/>
          <p:nvPr/>
        </p:nvSpPr>
        <p:spPr>
          <a:xfrm>
            <a:off x="565677" y="2600413"/>
            <a:ext cx="1106064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ysClr val="windowText" lastClr="000000"/>
                </a:solidFill>
              </a:rPr>
              <a:t>Units for these figures: HI Column Density (10</a:t>
            </a:r>
            <a:r>
              <a:rPr lang="en-CA" baseline="30000" dirty="0">
                <a:solidFill>
                  <a:sysClr val="windowText" lastClr="000000"/>
                </a:solidFill>
              </a:rPr>
              <a:t>20</a:t>
            </a:r>
            <a:r>
              <a:rPr lang="en-CA" dirty="0">
                <a:solidFill>
                  <a:sysClr val="windowText" lastClr="000000"/>
                </a:solidFill>
              </a:rPr>
              <a:t> cm</a:t>
            </a:r>
            <a:r>
              <a:rPr lang="en-CA" baseline="30000" dirty="0">
                <a:solidFill>
                  <a:sysClr val="windowText" lastClr="000000"/>
                </a:solidFill>
              </a:rPr>
              <a:t>-2</a:t>
            </a:r>
            <a:r>
              <a:rPr lang="en-CA" dirty="0">
                <a:solidFill>
                  <a:sysClr val="windowText" lastClr="000000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36085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A55DE-DC41-49F1-95AA-B2B68854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Looking at the Gas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C7B6-6F5F-465A-AC7F-2C37C21D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495426"/>
            <a:ext cx="11090274" cy="4321174"/>
          </a:xfrm>
        </p:spPr>
        <p:txBody>
          <a:bodyPr/>
          <a:lstStyle/>
          <a:p>
            <a:pPr algn="just"/>
            <a:r>
              <a:rPr lang="en-CA" dirty="0"/>
              <a:t>I can look at the mass fraction of the phases. Almost 80% of the actual Spider is made up of cold gas (CNM), whereas it contains ~10% of warm gas (WNM).</a:t>
            </a:r>
          </a:p>
          <a:p>
            <a:pPr algn="just"/>
            <a:r>
              <a:rPr lang="en-CA" dirty="0"/>
              <a:t>The gas has undergone a phase transition from warm gas to cold gas in the Spider.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4D72C-4AD7-432B-8599-C92668C65C68}"/>
              </a:ext>
            </a:extLst>
          </p:cNvPr>
          <p:cNvSpPr txBox="1"/>
          <p:nvPr/>
        </p:nvSpPr>
        <p:spPr>
          <a:xfrm>
            <a:off x="2299996" y="6204191"/>
            <a:ext cx="758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Maps of the mass fraction for each of the phase models along every line of sight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E9375-F7DF-4DE0-ACEF-6FC805669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77"/>
          <a:stretch/>
        </p:blipFill>
        <p:spPr>
          <a:xfrm>
            <a:off x="211621" y="3287040"/>
            <a:ext cx="11766107" cy="291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48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8781-1804-49A0-A05A-FBFD9D95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1600" cy="1332000"/>
          </a:xfrm>
        </p:spPr>
        <p:txBody>
          <a:bodyPr/>
          <a:lstStyle/>
          <a:p>
            <a:r>
              <a:rPr lang="en-CA" dirty="0"/>
              <a:t>Next Steps…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0C4E8-7106-4E7A-996D-4E53B86A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335462" cy="3979625"/>
          </a:xfrm>
        </p:spPr>
        <p:txBody>
          <a:bodyPr/>
          <a:lstStyle/>
          <a:p>
            <a:pPr algn="just"/>
            <a:r>
              <a:rPr lang="en-CA" dirty="0"/>
              <a:t>So far, I have been looking at a small area of the Spider, but from the North Celestial Pole Loop (seen right), there is a lot more to the Spider.</a:t>
            </a:r>
          </a:p>
          <a:p>
            <a:pPr algn="just"/>
            <a:r>
              <a:rPr lang="en-CA" dirty="0"/>
              <a:t>It extends out much further and has many new unique features to be analyzed.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0E0BA-DEA8-480F-BCEA-00A823005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2" t="4058" r="16767" b="5798"/>
          <a:stretch/>
        </p:blipFill>
        <p:spPr>
          <a:xfrm>
            <a:off x="5446642" y="1253209"/>
            <a:ext cx="6417815" cy="4892011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BFA8E5F-8453-42FA-9082-E5D052A5C34B}"/>
              </a:ext>
            </a:extLst>
          </p:cNvPr>
          <p:cNvSpPr/>
          <p:nvPr/>
        </p:nvSpPr>
        <p:spPr>
          <a:xfrm>
            <a:off x="8946009" y="3428999"/>
            <a:ext cx="1470201" cy="1206785"/>
          </a:xfrm>
          <a:prstGeom prst="flowChartConnector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4878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63DD6D-E2C6-4C5D-BAE9-D9504A06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0DE97-77E2-400D-AEA6-D498F1E1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550799"/>
            <a:ext cx="11423387" cy="5542025"/>
          </a:xfrm>
        </p:spPr>
        <p:txBody>
          <a:bodyPr>
            <a:normAutofit/>
          </a:bodyPr>
          <a:lstStyle/>
          <a:p>
            <a:pPr algn="ctr"/>
            <a:r>
              <a:rPr lang="en-CA" sz="11500" dirty="0"/>
              <a:t>THANK YOU!</a:t>
            </a:r>
            <a:br>
              <a:rPr lang="en-CA" sz="11500" dirty="0"/>
            </a:br>
            <a:br>
              <a:rPr lang="en-CA" sz="8000" dirty="0"/>
            </a:br>
            <a:r>
              <a:rPr lang="en-CA" sz="5400" dirty="0"/>
              <a:t>Questions?</a:t>
            </a:r>
            <a:endParaRPr lang="en-CA" sz="11500" dirty="0"/>
          </a:p>
        </p:txBody>
      </p:sp>
    </p:spTree>
    <p:extLst>
      <p:ext uri="{BB962C8B-B14F-4D97-AF65-F5344CB8AC3E}">
        <p14:creationId xmlns:p14="http://schemas.microsoft.com/office/powerpoint/2010/main" val="2229531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43341"/>
      </a:dk2>
      <a:lt2>
        <a:srgbClr val="E4E8E2"/>
      </a:lt2>
      <a:accent1>
        <a:srgbClr val="A44DC3"/>
      </a:accent1>
      <a:accent2>
        <a:srgbClr val="6C49B7"/>
      </a:accent2>
      <a:accent3>
        <a:srgbClr val="4D59C3"/>
      </a:accent3>
      <a:accent4>
        <a:srgbClr val="3B78B1"/>
      </a:accent4>
      <a:accent5>
        <a:srgbClr val="48B1B8"/>
      </a:accent5>
      <a:accent6>
        <a:srgbClr val="3BB188"/>
      </a:accent6>
      <a:hlink>
        <a:srgbClr val="378DA7"/>
      </a:hlink>
      <a:folHlink>
        <a:srgbClr val="7F7F7F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3973</TotalTime>
  <Words>560</Words>
  <Application>Microsoft Office PowerPoint</Application>
  <PresentationFormat>Widescreen</PresentationFormat>
  <Paragraphs>48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Cambria Math</vt:lpstr>
      <vt:lpstr>DejaVu Sans</vt:lpstr>
      <vt:lpstr>Gill Sans MT</vt:lpstr>
      <vt:lpstr>Walbaum Display</vt:lpstr>
      <vt:lpstr>3DFloatVTI</vt:lpstr>
      <vt:lpstr>Spectral Analysis of the SPIDER region using ROHSA</vt:lpstr>
      <vt:lpstr>Looking along a single line of sight</vt:lpstr>
      <vt:lpstr>Visualizing the Data Cube</vt:lpstr>
      <vt:lpstr>ROHSA (Regularized Optimization for Hyper-Spectral Analysis)</vt:lpstr>
      <vt:lpstr>Generating a map of Column Density</vt:lpstr>
      <vt:lpstr>Looking at the Gas</vt:lpstr>
      <vt:lpstr>Looking at the Gas (cont.)</vt:lpstr>
      <vt:lpstr>Next Steps…</vt:lpstr>
      <vt:lpstr>THANK YOU!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SPIDER region using ROHSA</dc:title>
  <dc:creator>Mukesh Taank</dc:creator>
  <cp:lastModifiedBy>Mukesh Taank</cp:lastModifiedBy>
  <cp:revision>99</cp:revision>
  <dcterms:created xsi:type="dcterms:W3CDTF">2020-07-02T23:49:38Z</dcterms:created>
  <dcterms:modified xsi:type="dcterms:W3CDTF">2020-07-09T01:56:02Z</dcterms:modified>
</cp:coreProperties>
</file>